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4" r:id="rId5"/>
    <p:sldId id="259" r:id="rId6"/>
    <p:sldId id="265" r:id="rId7"/>
    <p:sldId id="260" r:id="rId8"/>
    <p:sldId id="261" r:id="rId9"/>
    <p:sldId id="266" r:id="rId10"/>
    <p:sldId id="267" r:id="rId11"/>
    <p:sldId id="268" r:id="rId12"/>
    <p:sldId id="269" r:id="rId13"/>
    <p:sldId id="262" r:id="rId14"/>
    <p:sldId id="26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942" y="-2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C2411F7-B898-4681-BF7E-EF814F91E92F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6EFFD8D-E5FF-4490-9685-F8B90FEB8B1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752600"/>
            <a:ext cx="8077200" cy="3508977"/>
          </a:xfrm>
        </p:spPr>
        <p:txBody>
          <a:bodyPr/>
          <a:lstStyle/>
          <a:p>
            <a:r>
              <a:rPr lang="en-US" sz="4000" b="1" dirty="0"/>
              <a:t>What does logos appeal to in an advertisement</a:t>
            </a:r>
            <a:r>
              <a:rPr lang="en-US" sz="4000" b="1" dirty="0" smtClean="0"/>
              <a:t>?</a:t>
            </a:r>
            <a:br>
              <a:rPr lang="en-US" sz="4000" b="1" dirty="0" smtClean="0"/>
            </a:br>
            <a:endParaRPr lang="en-US" sz="4000" b="1" dirty="0"/>
          </a:p>
          <a:p>
            <a:r>
              <a:rPr lang="en-US" sz="4000" b="1" dirty="0" smtClean="0"/>
              <a:t>Give </a:t>
            </a:r>
            <a:r>
              <a:rPr lang="en-US" sz="4000" b="1" dirty="0"/>
              <a:t>three examples.</a:t>
            </a:r>
          </a:p>
          <a:p>
            <a:endParaRPr lang="en-US" b="1" dirty="0"/>
          </a:p>
        </p:txBody>
      </p:sp>
      <p:pic>
        <p:nvPicPr>
          <p:cNvPr id="1028" name="Picture 4" descr="http://arts-connect.com/welcome/wp-content/uploads/2012/12/clip-art002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419600"/>
            <a:ext cx="2514600" cy="2051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ipartlord.com/wp-content/uploads/2013/09/television10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4102566"/>
            <a:ext cx="3157756" cy="2368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940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was Aristotle? 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638800" cy="48006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/>
              <a:t>This was very </a:t>
            </a:r>
            <a:r>
              <a:rPr lang="en-US" sz="3000" b="1" u="sng" dirty="0" smtClean="0">
                <a:solidFill>
                  <a:srgbClr val="FF0000"/>
                </a:solidFill>
              </a:rPr>
              <a:t>different</a:t>
            </a:r>
            <a:r>
              <a:rPr lang="en-US" sz="3000" b="1" dirty="0" smtClean="0"/>
              <a:t> from the </a:t>
            </a:r>
            <a:r>
              <a:rPr lang="en-US" sz="3000" b="1" dirty="0" smtClean="0">
                <a:solidFill>
                  <a:srgbClr val="FF0000"/>
                </a:solidFill>
              </a:rPr>
              <a:t>ideas of other philosophers of the day</a:t>
            </a:r>
            <a:r>
              <a:rPr lang="en-US" sz="3000" b="1" dirty="0" smtClean="0"/>
              <a:t>. </a:t>
            </a:r>
          </a:p>
          <a:p>
            <a:pPr lvl="1"/>
            <a:r>
              <a:rPr lang="en-US" sz="2800" b="1" dirty="0" smtClean="0"/>
              <a:t>They did all their </a:t>
            </a:r>
            <a:r>
              <a:rPr lang="en-US" sz="2800" b="1" dirty="0" smtClean="0">
                <a:solidFill>
                  <a:srgbClr val="FF0000"/>
                </a:solidFill>
              </a:rPr>
              <a:t>work in their mind, thinking about the world, but not observing it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 smtClean="0"/>
          </a:p>
          <a:p>
            <a:r>
              <a:rPr lang="en-US" sz="3000" b="1" dirty="0" smtClean="0"/>
              <a:t> In this way </a:t>
            </a:r>
            <a:r>
              <a:rPr lang="en-US" sz="3000" b="1" dirty="0" smtClean="0">
                <a:solidFill>
                  <a:srgbClr val="FF0000"/>
                </a:solidFill>
              </a:rPr>
              <a:t>Aristotle laid the foundation of science </a:t>
            </a:r>
            <a:r>
              <a:rPr lang="en-US" sz="3000" b="1" dirty="0" smtClean="0"/>
              <a:t>today. </a:t>
            </a:r>
            <a:endParaRPr lang="en-US" sz="3000" b="1" dirty="0"/>
          </a:p>
        </p:txBody>
      </p:sp>
      <p:pic>
        <p:nvPicPr>
          <p:cNvPr id="6148" name="Picture 4" descr="http://johnnyholland.org/wp-content/uploads/aristotle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1828800"/>
            <a:ext cx="2667000" cy="3317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9409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was Socrates? 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4876800" cy="4648200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Philosopher</a:t>
            </a:r>
            <a:br>
              <a:rPr lang="en-US" sz="3000" b="1" dirty="0" smtClean="0">
                <a:solidFill>
                  <a:srgbClr val="FF0000"/>
                </a:solidFill>
              </a:rPr>
            </a:br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 smtClean="0"/>
              <a:t>When Socrates </a:t>
            </a:r>
            <a:r>
              <a:rPr lang="en-US" sz="3000" b="1" dirty="0"/>
              <a:t>was in his forties or so, he began to feel an urge to </a:t>
            </a:r>
            <a:r>
              <a:rPr lang="en-US" sz="3000" b="1" dirty="0">
                <a:solidFill>
                  <a:srgbClr val="FF0000"/>
                </a:solidFill>
              </a:rPr>
              <a:t>think about the world around him</a:t>
            </a:r>
            <a:r>
              <a:rPr lang="en-US" sz="3000" b="1" dirty="0"/>
              <a:t>, and try to </a:t>
            </a:r>
            <a:r>
              <a:rPr lang="en-US" sz="3000" b="1" dirty="0">
                <a:solidFill>
                  <a:srgbClr val="FF0000"/>
                </a:solidFill>
              </a:rPr>
              <a:t>answer some difficult </a:t>
            </a:r>
            <a:r>
              <a:rPr lang="en-US" sz="3000" b="1" dirty="0" smtClean="0">
                <a:solidFill>
                  <a:srgbClr val="FF0000"/>
                </a:solidFill>
              </a:rPr>
              <a:t>questions</a:t>
            </a:r>
            <a:r>
              <a:rPr lang="en-US" sz="3000" b="1" dirty="0" smtClean="0"/>
              <a:t>.</a:t>
            </a:r>
            <a:endParaRPr lang="en-US" sz="3000" b="1" dirty="0"/>
          </a:p>
        </p:txBody>
      </p:sp>
      <p:pic>
        <p:nvPicPr>
          <p:cNvPr id="7170" name="Picture 2" descr="https://www.singularityweblog.com/wp-content/uploads/2009/10/socrates-drawi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39" r="5906" b="6188"/>
          <a:stretch/>
        </p:blipFill>
        <p:spPr bwMode="auto">
          <a:xfrm>
            <a:off x="5306518" y="1981200"/>
            <a:ext cx="3271916" cy="3733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63401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676400"/>
            <a:ext cx="5867400" cy="48006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He </a:t>
            </a:r>
            <a:r>
              <a:rPr lang="en-US" sz="2800" b="1" dirty="0"/>
              <a:t>asked, </a:t>
            </a:r>
            <a:r>
              <a:rPr lang="en-US" sz="2800" b="1" dirty="0">
                <a:solidFill>
                  <a:srgbClr val="FF0000"/>
                </a:solidFill>
              </a:rPr>
              <a:t>"What is wisdom?" </a:t>
            </a:r>
            <a:r>
              <a:rPr lang="en-US" sz="2800" b="1" dirty="0"/>
              <a:t>and </a:t>
            </a:r>
            <a:r>
              <a:rPr lang="en-US" sz="2800" b="1" dirty="0">
                <a:solidFill>
                  <a:srgbClr val="FF0000"/>
                </a:solidFill>
              </a:rPr>
              <a:t>"What is beauty?" </a:t>
            </a:r>
            <a:r>
              <a:rPr lang="en-US" sz="2800" b="1" dirty="0"/>
              <a:t>and </a:t>
            </a:r>
            <a:r>
              <a:rPr lang="en-US" sz="2800" b="1" dirty="0">
                <a:solidFill>
                  <a:srgbClr val="FF0000"/>
                </a:solidFill>
              </a:rPr>
              <a:t>"What is the right thing to do?"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 smtClean="0"/>
          </a:p>
          <a:p>
            <a:r>
              <a:rPr lang="en-US" sz="2800" b="1" dirty="0" smtClean="0"/>
              <a:t>He </a:t>
            </a:r>
            <a:r>
              <a:rPr lang="en-US" sz="2800" b="1" dirty="0"/>
              <a:t>knew that these questions were hard to answer, and </a:t>
            </a:r>
            <a:r>
              <a:rPr lang="en-US" sz="2800" b="1" dirty="0">
                <a:solidFill>
                  <a:srgbClr val="FF0000"/>
                </a:solidFill>
              </a:rPr>
              <a:t>he thought it would be better to have a lot of people discuss the answers together</a:t>
            </a:r>
            <a:r>
              <a:rPr lang="en-US" sz="2800" b="1" dirty="0"/>
              <a:t>, so that they might come up with more ideas. </a:t>
            </a:r>
            <a:br>
              <a:rPr lang="en-US" sz="2800" b="1" dirty="0"/>
            </a:br>
            <a:endParaRPr lang="en-US" sz="2800" b="1" dirty="0"/>
          </a:p>
          <a:p>
            <a:endParaRPr lang="en-US" sz="2800" b="1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was Socrates? 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http://www.socratischgesprek.be/image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905000"/>
            <a:ext cx="2410638" cy="350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3382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page137 Article</a:t>
            </a:r>
          </a:p>
          <a:p>
            <a:r>
              <a:rPr lang="en-US" dirty="0" smtClean="0"/>
              <a:t>Review definitions of logos, ethos and pathos</a:t>
            </a:r>
            <a:endParaRPr lang="en-US" dirty="0"/>
          </a:p>
          <a:p>
            <a:pPr marL="6858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8577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Page </a:t>
            </a:r>
            <a:r>
              <a:rPr lang="en-US" dirty="0" smtClean="0"/>
              <a:t>138 </a:t>
            </a:r>
            <a:r>
              <a:rPr lang="en-US" dirty="0"/>
              <a:t>Reading </a:t>
            </a:r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37360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Premise and Conclusion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90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Premise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3508977"/>
          </a:xfrm>
        </p:spPr>
        <p:txBody>
          <a:bodyPr>
            <a:noAutofit/>
          </a:bodyPr>
          <a:lstStyle/>
          <a:p>
            <a:r>
              <a:rPr lang="en-US" sz="3000" b="1" u="sng" dirty="0">
                <a:solidFill>
                  <a:srgbClr val="FF0000"/>
                </a:solidFill>
              </a:rPr>
              <a:t>A </a:t>
            </a:r>
            <a:r>
              <a:rPr lang="en-US" sz="3000" b="1" u="sng" dirty="0" smtClean="0">
                <a:solidFill>
                  <a:srgbClr val="FF0000"/>
                </a:solidFill>
              </a:rPr>
              <a:t>statement </a:t>
            </a:r>
            <a:r>
              <a:rPr lang="en-US" sz="3000" b="1" u="sng" dirty="0">
                <a:solidFill>
                  <a:srgbClr val="FF0000"/>
                </a:solidFill>
              </a:rPr>
              <a:t>upon which an argument is based</a:t>
            </a:r>
            <a:r>
              <a:rPr lang="en-US" sz="3000" b="1" dirty="0">
                <a:solidFill>
                  <a:srgbClr val="FF0000"/>
                </a:solidFill>
              </a:rPr>
              <a:t> </a:t>
            </a:r>
            <a:r>
              <a:rPr lang="en-US" sz="3000" b="1" dirty="0"/>
              <a:t>or from which a conclusion is </a:t>
            </a:r>
            <a:r>
              <a:rPr lang="en-US" sz="3000" b="1" dirty="0" smtClean="0"/>
              <a:t>drawn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An </a:t>
            </a:r>
            <a:r>
              <a:rPr lang="en-US" sz="3000" b="1" u="sng" dirty="0" smtClean="0">
                <a:solidFill>
                  <a:srgbClr val="FF0000"/>
                </a:solidFill>
              </a:rPr>
              <a:t>assumption </a:t>
            </a:r>
            <a:r>
              <a:rPr lang="en-US" sz="3000" b="1" u="sng" dirty="0">
                <a:solidFill>
                  <a:srgbClr val="FF0000"/>
                </a:solidFill>
              </a:rPr>
              <a:t>that something is </a:t>
            </a:r>
            <a:r>
              <a:rPr lang="en-US" sz="3000" b="1" u="sng" dirty="0" smtClean="0">
                <a:solidFill>
                  <a:srgbClr val="FF0000"/>
                </a:solidFill>
              </a:rPr>
              <a:t>true</a:t>
            </a:r>
          </a:p>
          <a:p>
            <a:endParaRPr lang="en-US" sz="3000" b="1" dirty="0"/>
          </a:p>
        </p:txBody>
      </p:sp>
      <p:pic>
        <p:nvPicPr>
          <p:cNvPr id="2050" name="Picture 2" descr="http://thumbs.dreamstime.com/z/nerd-geek-thinking-clipart-picture-cartoon-character-35920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2" r="16887"/>
          <a:stretch/>
        </p:blipFill>
        <p:spPr bwMode="auto">
          <a:xfrm>
            <a:off x="6533827" y="1524000"/>
            <a:ext cx="2124090" cy="287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z/thinking-person-2425533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6" t="6049" r="2366" b="12454"/>
          <a:stretch/>
        </p:blipFill>
        <p:spPr bwMode="auto">
          <a:xfrm>
            <a:off x="2438400" y="4191000"/>
            <a:ext cx="2971800" cy="2245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6778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Reasoning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1676400"/>
          </a:xfrm>
        </p:spPr>
        <p:txBody>
          <a:bodyPr>
            <a:normAutofit lnSpcReduction="10000"/>
          </a:bodyPr>
          <a:lstStyle/>
          <a:p>
            <a:r>
              <a:rPr lang="en-US" sz="3500" b="1" dirty="0"/>
              <a:t>Sound reasoning stems from a </a:t>
            </a:r>
            <a:r>
              <a:rPr lang="en-US" sz="3500" b="1" dirty="0">
                <a:solidFill>
                  <a:srgbClr val="FF0000"/>
                </a:solidFill>
              </a:rPr>
              <a:t>valid argument whose conclusion follows from its premises</a:t>
            </a:r>
          </a:p>
          <a:p>
            <a:pPr marL="68580" indent="0">
              <a:buNone/>
            </a:pPr>
            <a:endParaRPr lang="en-US" sz="3500" dirty="0"/>
          </a:p>
        </p:txBody>
      </p:sp>
      <p:pic>
        <p:nvPicPr>
          <p:cNvPr id="3074" name="Picture 2" descr="http://m2k-education.com/thinking-smile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0615" y="3733800"/>
            <a:ext cx="2175585" cy="2665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magicalmaths.org/wp-content/uploads/2012/11/conclusion-introduction-starter-plenary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3751881"/>
            <a:ext cx="2676525" cy="269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49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b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the Following Argument: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Premise: A implies B;</a:t>
            </a:r>
          </a:p>
          <a:p>
            <a:r>
              <a:rPr lang="en-US" sz="3000" b="1" dirty="0" smtClean="0">
                <a:solidFill>
                  <a:srgbClr val="7030A0"/>
                </a:solidFill>
              </a:rPr>
              <a:t>Premise: B implies C;</a:t>
            </a:r>
          </a:p>
          <a:p>
            <a:r>
              <a:rPr lang="en-US" sz="3000" b="1" dirty="0" smtClean="0"/>
              <a:t>Conclusion: Therefore, </a:t>
            </a:r>
            <a:r>
              <a:rPr lang="en-US" sz="3000" b="1" dirty="0" smtClean="0">
                <a:solidFill>
                  <a:srgbClr val="00B0F0"/>
                </a:solidFill>
              </a:rPr>
              <a:t>A</a:t>
            </a:r>
            <a:r>
              <a:rPr lang="en-US" sz="3000" b="1" dirty="0" smtClean="0"/>
              <a:t> implies </a:t>
            </a:r>
            <a:r>
              <a:rPr lang="en-US" sz="3000" b="1" dirty="0" smtClean="0">
                <a:solidFill>
                  <a:srgbClr val="7030A0"/>
                </a:solidFill>
              </a:rPr>
              <a:t>C</a:t>
            </a:r>
            <a:r>
              <a:rPr lang="en-US" sz="3000" b="1" dirty="0" smtClean="0"/>
              <a:t>.</a:t>
            </a:r>
          </a:p>
          <a:p>
            <a:endParaRPr lang="en-US" sz="3000" b="1" dirty="0" smtClean="0"/>
          </a:p>
          <a:p>
            <a:r>
              <a:rPr lang="en-US" sz="3000" b="1" i="1" dirty="0" smtClean="0"/>
              <a:t>We do not know what statements A, B, and C represent, but we can still judge the argument as valid</a:t>
            </a:r>
          </a:p>
          <a:p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300402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Example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b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 the Following Argument: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Premise: A implies B – </a:t>
            </a:r>
            <a:r>
              <a:rPr lang="en-US" sz="3000" b="1" i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Smoking is bad for your health</a:t>
            </a:r>
          </a:p>
          <a:p>
            <a:r>
              <a:rPr lang="en-US" sz="3000" b="1" dirty="0" smtClean="0">
                <a:solidFill>
                  <a:srgbClr val="7030A0"/>
                </a:solidFill>
              </a:rPr>
              <a:t>Premise: B implies C – </a:t>
            </a:r>
            <a:r>
              <a:rPr lang="en-US" sz="3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Smoking causes cancer</a:t>
            </a:r>
          </a:p>
          <a:p>
            <a:r>
              <a:rPr lang="en-US" sz="3000" b="1" dirty="0" smtClean="0"/>
              <a:t>Conclusion: Therefore, </a:t>
            </a:r>
            <a:r>
              <a:rPr lang="en-US" sz="3000" b="1" dirty="0" smtClean="0">
                <a:solidFill>
                  <a:srgbClr val="00B0F0"/>
                </a:solidFill>
              </a:rPr>
              <a:t>A</a:t>
            </a:r>
            <a:r>
              <a:rPr lang="en-US" sz="3000" b="1" dirty="0" smtClean="0"/>
              <a:t> implies </a:t>
            </a:r>
            <a:r>
              <a:rPr lang="en-US" sz="3000" b="1" dirty="0" smtClean="0">
                <a:solidFill>
                  <a:srgbClr val="7030A0"/>
                </a:solidFill>
              </a:rPr>
              <a:t>C</a:t>
            </a:r>
            <a:r>
              <a:rPr lang="en-US" sz="3000" b="1" dirty="0"/>
              <a:t> </a:t>
            </a:r>
            <a:r>
              <a:rPr lang="en-US" sz="3000" b="1" dirty="0" smtClean="0"/>
              <a:t>– </a:t>
            </a:r>
            <a:r>
              <a:rPr lang="en-US" sz="3000" b="1" i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Smoking is bad for your health</a:t>
            </a:r>
            <a:r>
              <a:rPr lang="en-US" sz="3000" b="1" dirty="0" smtClean="0"/>
              <a:t>, </a:t>
            </a:r>
            <a:r>
              <a:rPr lang="en-US" sz="30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causes cancer</a:t>
            </a:r>
          </a:p>
          <a:p>
            <a:endParaRPr lang="en-US" sz="3000" b="1" dirty="0" smtClean="0"/>
          </a:p>
        </p:txBody>
      </p:sp>
      <p:pic>
        <p:nvPicPr>
          <p:cNvPr id="4098" name="Picture 2" descr="http://blog.bangbros.com/wp-content/uploads/2013/10/4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5029200"/>
            <a:ext cx="1355725" cy="1391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lker.com/cliparts/0/5/1/1/11949850711909146976smoke_nicu_buculei_02.svg.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935873"/>
            <a:ext cx="2265886" cy="1578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4787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 Argument is “Sound” If…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3300" b="1" dirty="0"/>
              <a:t>T</a:t>
            </a:r>
            <a:r>
              <a:rPr lang="en-US" sz="3300" b="1" dirty="0" smtClean="0"/>
              <a:t>he </a:t>
            </a:r>
            <a:r>
              <a:rPr lang="en-US" sz="3300" b="1" u="sng" dirty="0" smtClean="0">
                <a:solidFill>
                  <a:srgbClr val="FF0000"/>
                </a:solidFill>
              </a:rPr>
              <a:t>argument is valid </a:t>
            </a:r>
            <a:r>
              <a:rPr lang="en-US" sz="3300" b="1" i="1" u="sng" dirty="0" smtClean="0">
                <a:solidFill>
                  <a:srgbClr val="FF0000"/>
                </a:solidFill>
              </a:rPr>
              <a:t>and</a:t>
            </a:r>
            <a:r>
              <a:rPr lang="en-US" sz="3300" b="1" u="sng" dirty="0" smtClean="0">
                <a:solidFill>
                  <a:srgbClr val="FF0000"/>
                </a:solidFill>
              </a:rPr>
              <a:t> all the statements, including the conclusion, are true</a:t>
            </a:r>
          </a:p>
          <a:p>
            <a:endParaRPr lang="en-US" sz="3300" b="1" dirty="0"/>
          </a:p>
        </p:txBody>
      </p:sp>
      <p:pic>
        <p:nvPicPr>
          <p:cNvPr id="2050" name="Picture 2" descr="http://static.squarespace.com/static/50e5eb98e4b09018a9a7c0aa/52728aafe4b0da349d6d9252/52728ab3e4b0da349d6d9351/1354615321000/argument-essay-2.png?format=origina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581400"/>
            <a:ext cx="4048125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56109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Argumentative Structure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Autofit/>
          </a:bodyPr>
          <a:lstStyle/>
          <a:p>
            <a:r>
              <a:rPr lang="en-US" sz="2700" b="1" u="sng" dirty="0">
                <a:solidFill>
                  <a:srgbClr val="FF0000"/>
                </a:solidFill>
              </a:rPr>
              <a:t>T</a:t>
            </a:r>
            <a:r>
              <a:rPr lang="en-US" sz="2700" b="1" u="sng" dirty="0" smtClean="0">
                <a:solidFill>
                  <a:srgbClr val="FF0000"/>
                </a:solidFill>
              </a:rPr>
              <a:t>wo premises and one conclusion forms the basic argumentative structure</a:t>
            </a:r>
            <a:r>
              <a:rPr lang="en-US" sz="2700" b="1" dirty="0" smtClean="0">
                <a:solidFill>
                  <a:srgbClr val="FF0000"/>
                </a:solidFill>
              </a:rPr>
              <a:t>. </a:t>
            </a:r>
          </a:p>
          <a:p>
            <a:pPr lvl="1"/>
            <a:r>
              <a:rPr lang="en-US" sz="2500" b="1" dirty="0" smtClean="0"/>
              <a:t>Aristotle held that any logical argument could be reduced to two premises and a conclusion.</a:t>
            </a:r>
          </a:p>
          <a:p>
            <a:endParaRPr lang="en-US" sz="2700" b="1" dirty="0" smtClean="0"/>
          </a:p>
          <a:p>
            <a:r>
              <a:rPr lang="en-US" sz="2700" b="1" i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Premises: </a:t>
            </a:r>
            <a:r>
              <a:rPr lang="en-US" sz="2700" b="1" i="1" dirty="0" smtClean="0">
                <a:solidFill>
                  <a:schemeClr val="bg2">
                    <a:lumMod val="75000"/>
                  </a:schemeClr>
                </a:solidFill>
              </a:rPr>
              <a:t>If Socrates is a man, and all men are mortal</a:t>
            </a:r>
          </a:p>
          <a:p>
            <a:r>
              <a:rPr lang="en-US" sz="2700" b="1" i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Conclusion: </a:t>
            </a:r>
            <a:r>
              <a:rPr lang="en-US" sz="2700" b="1" i="1" dirty="0" smtClean="0">
                <a:solidFill>
                  <a:srgbClr val="7030A0"/>
                </a:solidFill>
              </a:rPr>
              <a:t>then Socrates is mortal</a:t>
            </a:r>
          </a:p>
          <a:p>
            <a:endParaRPr lang="en-US" sz="2700" b="1" dirty="0" smtClean="0"/>
          </a:p>
          <a:p>
            <a:endParaRPr lang="en-US" sz="2700" b="1" dirty="0"/>
          </a:p>
        </p:txBody>
      </p:sp>
    </p:spTree>
    <p:extLst>
      <p:ext uri="{BB962C8B-B14F-4D97-AF65-F5344CB8AC3E}">
        <p14:creationId xmlns:p14="http://schemas.microsoft.com/office/powerpoint/2010/main" val="2090602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Who was Aristotle? 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410200" cy="4648200"/>
          </a:xfrm>
        </p:spPr>
        <p:txBody>
          <a:bodyPr>
            <a:normAutofit lnSpcReduction="10000"/>
          </a:bodyPr>
          <a:lstStyle/>
          <a:p>
            <a:r>
              <a:rPr lang="en-US" sz="3000" b="1" dirty="0" smtClean="0">
                <a:solidFill>
                  <a:srgbClr val="FF0000"/>
                </a:solidFill>
              </a:rPr>
              <a:t>Philosopher &amp; Scientist</a:t>
            </a:r>
            <a:br>
              <a:rPr lang="en-US" sz="3000" b="1" dirty="0" smtClean="0">
                <a:solidFill>
                  <a:srgbClr val="FF0000"/>
                </a:solidFill>
              </a:rPr>
            </a:br>
            <a:endParaRPr lang="en-US" sz="3000" b="1" dirty="0" smtClean="0">
              <a:solidFill>
                <a:srgbClr val="FF0000"/>
              </a:solidFill>
            </a:endParaRPr>
          </a:p>
          <a:p>
            <a:r>
              <a:rPr lang="en-US" sz="3000" b="1" dirty="0"/>
              <a:t>Aristotle had </a:t>
            </a:r>
            <a:r>
              <a:rPr lang="en-US" sz="3000" b="1" dirty="0">
                <a:solidFill>
                  <a:srgbClr val="FF0000"/>
                </a:solidFill>
              </a:rPr>
              <a:t>new ideas on how the world should be studied</a:t>
            </a:r>
            <a:r>
              <a:rPr lang="en-US" sz="3000" b="1" dirty="0"/>
              <a:t>. He liked to make </a:t>
            </a:r>
            <a:r>
              <a:rPr lang="en-US" sz="3000" b="1" dirty="0">
                <a:solidFill>
                  <a:srgbClr val="FF0000"/>
                </a:solidFill>
              </a:rPr>
              <a:t>detailed observations </a:t>
            </a:r>
            <a:r>
              <a:rPr lang="en-US" sz="3000" b="1" dirty="0"/>
              <a:t>of the world, taking </a:t>
            </a:r>
            <a:r>
              <a:rPr lang="en-US" sz="3000" b="1" dirty="0">
                <a:solidFill>
                  <a:srgbClr val="FF0000"/>
                </a:solidFill>
              </a:rPr>
              <a:t>notes and records of what he saw</a:t>
            </a:r>
            <a:r>
              <a:rPr lang="en-US" sz="3000" b="1" dirty="0"/>
              <a:t>. </a:t>
            </a:r>
            <a:br>
              <a:rPr lang="en-US" sz="3000" b="1" dirty="0"/>
            </a:br>
            <a:endParaRPr lang="en-US" sz="3000" b="1" dirty="0"/>
          </a:p>
        </p:txBody>
      </p:sp>
      <p:pic>
        <p:nvPicPr>
          <p:cNvPr id="5122" name="Picture 2" descr="http://www.wisdomportal.com/AnthonyDamiani/PlatoAristot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1" y="1828800"/>
            <a:ext cx="2793084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>
            <a:off x="6781800" y="1219200"/>
            <a:ext cx="1143000" cy="91440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3056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7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FF0000"/>
      </a:accent1>
      <a:accent2>
        <a:srgbClr val="FFFF00"/>
      </a:accent2>
      <a:accent3>
        <a:srgbClr val="EECD04"/>
      </a:accent3>
      <a:accent4>
        <a:srgbClr val="CFFF43"/>
      </a:accent4>
      <a:accent5>
        <a:srgbClr val="74A50F"/>
      </a:accent5>
      <a:accent6>
        <a:srgbClr val="FEA022"/>
      </a:accent6>
      <a:hlink>
        <a:srgbClr val="E68200"/>
      </a:hlink>
      <a:folHlink>
        <a:srgbClr val="FFA94A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63</TotalTime>
  <Words>294</Words>
  <Application>Microsoft Office PowerPoint</Application>
  <PresentationFormat>On-screen Show (4:3)</PresentationFormat>
  <Paragraphs>46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</vt:lpstr>
      <vt:lpstr>Premise and Conclusion</vt:lpstr>
      <vt:lpstr>Premise</vt:lpstr>
      <vt:lpstr>Reasoning</vt:lpstr>
      <vt:lpstr>For Example –  Consider the Following Argument:</vt:lpstr>
      <vt:lpstr>For Example –  Consider the Following Argument:</vt:lpstr>
      <vt:lpstr>An Argument is “Sound” If…</vt:lpstr>
      <vt:lpstr>Argumentative Structure</vt:lpstr>
      <vt:lpstr>Who was Aristotle? </vt:lpstr>
      <vt:lpstr>Who was Aristotle? </vt:lpstr>
      <vt:lpstr>Who was Socrates? </vt:lpstr>
      <vt:lpstr>Who was Socrates? 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9</cp:revision>
  <dcterms:created xsi:type="dcterms:W3CDTF">2015-01-11T21:05:21Z</dcterms:created>
  <dcterms:modified xsi:type="dcterms:W3CDTF">2015-01-13T13:26:52Z</dcterms:modified>
</cp:coreProperties>
</file>